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Average"/>
      <p:regular r:id="rId68"/>
    </p:embeddedFont>
    <p:embeddedFont>
      <p:font typeface="Oswald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Oswald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verage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swald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5bffe10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5bffe10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05bffe10a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05bffe10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da29552f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da29552f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05bffe10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05bffe10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05bffe10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05bffe10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05bffe10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05bffe10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05bffe10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05bffe10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5bffe10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05bffe10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5bffe10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05bffe10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05bffe10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05bffe10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05bffe1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05bffe1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05bffe10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05bffe10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05bffe10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05bffe10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05bffe10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05bffe10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05bffe10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05bffe10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05bffe10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05bffe10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05bffe10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05bffe10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05bffe10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05bffe10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05bffe10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05bffe10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5bffe10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05bffe1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05bffe1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05bffe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05bffe10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05bffe10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05bffe10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05bffe10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05bffe10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05bffe10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05bffe10a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05bffe10a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568d28f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568d28f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568d28f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568d28f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568d28fd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f568d28fd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568d28f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568d28f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568d28f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568d28f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568d28fd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f568d28fd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568d28fd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568d28fd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05bffe10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05bffe10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568d28fd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f568d28f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568d28fd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f568d28fd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568d28fd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568d28fd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568d28fd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f568d28fd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568d28fd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568d28fd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568d28fd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568d28fd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568d28fd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568d28fd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568d28fd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568d28fd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568d28fd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568d28fd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568d28fd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568d28fd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05bffe10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05bffe10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568d28fd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f568d28fd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568d28fd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f568d28fd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f568d28fd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f568d28fd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568d28fd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f568d28fd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f568d28fd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f568d28fd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568d28fd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568d28fd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568d28fd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f568d28fd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568d28fd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f568d28fd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568d28fd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f568d28fd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568d28fd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568d28fd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568d28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568d28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f568d28fd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f568d28fd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568d28fd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f568d28fd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f568d28fd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f568d28fd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433927ca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7433927ca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05bffe10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05bffe10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05bffe10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05bffe10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05bffe10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05bffe10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231425" y="0"/>
            <a:ext cx="2912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09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ARCADA SUMMARY</a:t>
            </a:r>
            <a:endParaRPr sz="3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FEFEF"/>
                </a:solidFill>
              </a:rPr>
              <a:t>John Wickström</a:t>
            </a:r>
            <a:endParaRPr sz="15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Arcada</a:t>
            </a:r>
            <a:r>
              <a:rPr lang="en" sz="1500"/>
              <a:t> University, </a:t>
            </a:r>
            <a:r>
              <a:rPr lang="en" sz="1500"/>
              <a:t>August</a:t>
            </a:r>
            <a:r>
              <a:rPr lang="en" sz="1500"/>
              <a:t> 2024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128" name="Google Shape;128;p22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THESIS PROJECT</a:t>
            </a:r>
            <a:endParaRPr sz="24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743725"/>
            <a:ext cx="7883628" cy="43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TASK LIFECYCLE</a:t>
            </a:r>
            <a:endParaRPr sz="24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38" y="1390300"/>
            <a:ext cx="4773901" cy="302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125" y="1204763"/>
            <a:ext cx="3860234" cy="340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PIPELINE OPTIMIZATION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150" name="Google Shape;150;p25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BASECASE</a:t>
            </a:r>
            <a:endParaRPr sz="24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471390"/>
            <a:ext cx="7315201" cy="344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0" y="6669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All pipeline stages have been fully declared in code.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Now we want to optimize the degree of parallelism: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48840"/>
            <a:ext cx="4572000" cy="21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/>
          <p:nvPr/>
        </p:nvSpPr>
        <p:spPr>
          <a:xfrm flipH="1" rot="-5400000">
            <a:off x="5624275" y="16461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PRE-PROCESSING LAYER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76272"/>
            <a:ext cx="4572000" cy="21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 flipH="1" rot="-5400000">
            <a:off x="5624275" y="16461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215 =&gt; 143 (-33%)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173" name="Google Shape;173;p2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PRE-PROCESSING LAYER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79320"/>
            <a:ext cx="4572000" cy="21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 flipH="1" rot="-5400000">
            <a:off x="5624275" y="16461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143 =&gt; 111 (-22%)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184" name="Google Shape;184;p28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PRE-PROCESSING LAYER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4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79320"/>
            <a:ext cx="4572000" cy="21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 flipH="1" rot="-5400000">
            <a:off x="6732425" y="1283750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INFERENCE </a:t>
            </a:r>
            <a:r>
              <a:rPr lang="en" sz="2400"/>
              <a:t>LAYER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26920"/>
            <a:ext cx="4572000" cy="2421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 flipH="1" rot="-5400000">
            <a:off x="6732425" y="1283750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211 =&gt; 168 (-20%)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05" name="Google Shape;205;p30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INFERENCE LAYER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74520"/>
            <a:ext cx="4572000" cy="269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/>
          <p:nvPr/>
        </p:nvSpPr>
        <p:spPr>
          <a:xfrm flipH="1" rot="-5400000">
            <a:off x="6732425" y="1283750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168 =&gt; 142 (-15%)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16" name="Google Shape;216;p3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INFERENCE LAYER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PROCESSING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2120"/>
            <a:ext cx="4572000" cy="296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 flipH="1" rot="-5400000">
            <a:off x="6732425" y="1283750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142 =&gt; 122 (-14%)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27" name="Google Shape;227;p32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INFERENCE LAYER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0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/>
          <p:nvPr/>
        </p:nvSpPr>
        <p:spPr>
          <a:xfrm flipH="1" rot="-5400000">
            <a:off x="6732425" y="1283750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122 =&gt; 109 (-10%)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38" name="Google Shape;238;p3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INFERENCE LAYER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/>
          <p:nvPr/>
        </p:nvSpPr>
        <p:spPr>
          <a:xfrm flipH="1" rot="-5400000">
            <a:off x="7854525" y="12976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48" name="Google Shape;248;p34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 LAYER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 flipH="1" rot="-5400000">
            <a:off x="7854525" y="12976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110 =&gt; 110 (0%)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59" name="Google Shape;259;p35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 LAYER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0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 flipH="1" rot="-5400000">
            <a:off x="7854525" y="12976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110 =&gt; 112 (+2%)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70" name="Google Shape;270;p3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 LAYER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1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 flipH="1" rot="-5400000">
            <a:off x="7854525" y="12976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689975" y="1373925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112 =&gt; 177 (+37%)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81" name="Google Shape;281;p3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 LAYER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783080"/>
            <a:ext cx="4572000" cy="255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0"/>
            <a:ext cx="4572000" cy="323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/>
          <p:nvPr/>
        </p:nvSpPr>
        <p:spPr>
          <a:xfrm flipH="1" rot="-5400000">
            <a:off x="7854525" y="1297675"/>
            <a:ext cx="348600" cy="2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91" name="Google Shape;291;p38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 LAYER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298" name="Google Shape;298;p3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SCALING IN CODE</a:t>
            </a:r>
            <a:endParaRPr sz="2400"/>
          </a:p>
        </p:txBody>
      </p:sp>
      <p:sp>
        <p:nvSpPr>
          <p:cNvPr id="299" name="Google Shape;299;p39"/>
          <p:cNvSpPr txBox="1"/>
          <p:nvPr/>
        </p:nvSpPr>
        <p:spPr>
          <a:xfrm>
            <a:off x="3030725" y="2120050"/>
            <a:ext cx="4859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SHOW PARALLELISM IN CODE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CONTROLLED </a:t>
            </a:r>
            <a:r>
              <a:rPr lang="en" sz="3000"/>
              <a:t>DATA FEEDING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CONTROLLED DATA FEEDING</a:t>
            </a:r>
            <a:endParaRPr sz="2400"/>
          </a:p>
        </p:txBody>
      </p:sp>
      <p:sp>
        <p:nvSpPr>
          <p:cNvPr id="311" name="Google Shape;311;p4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312" name="Google Shape;312;p41"/>
          <p:cNvSpPr txBox="1"/>
          <p:nvPr/>
        </p:nvSpPr>
        <p:spPr>
          <a:xfrm>
            <a:off x="0" y="685800"/>
            <a:ext cx="91440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Perform experiments by </a:t>
            </a: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simulation</a:t>
            </a: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 real environments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Benchmark systems at different interval breakpoints.</a:t>
            </a:r>
            <a:endParaRPr b="1"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Use real datasets by preloading them into memory.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Use a multi-threaded Scala script that performs </a:t>
            </a:r>
            <a:r>
              <a:rPr i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</a:t>
            </a: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 “actions” per second.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Thread action cooldown for steady interval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b="1"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Alpha</a:t>
            </a: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		= Total steady actions per second.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b="1"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Beta</a:t>
            </a: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		= Number of threads to use.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b="1"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Epsilon</a:t>
            </a: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	= Duration of the performed action.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The action changes depending on what system is being tested.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Efficient </a:t>
            </a: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thread sleeping</a:t>
            </a: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 stops working very quickly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Actively tracking &lt; 1ms cooldowns from an inactive thread is hard.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Scheduler takes over and the script accuracy tanks.</a:t>
            </a:r>
            <a:endParaRPr sz="1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➔"/>
            </a:pP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Busy waiting</a:t>
            </a: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 fixes the problem.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rage"/>
              <a:buChar char="◆"/>
            </a:pPr>
            <a:r>
              <a:rPr lang="en" sz="11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Occupies an entire machine for the duration of the experiment.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763" y="2172513"/>
            <a:ext cx="2286000" cy="58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575" y="3506088"/>
            <a:ext cx="3200401" cy="917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1"/>
          <p:cNvCxnSpPr>
            <a:endCxn id="313" idx="1"/>
          </p:cNvCxnSpPr>
          <p:nvPr/>
        </p:nvCxnSpPr>
        <p:spPr>
          <a:xfrm>
            <a:off x="4201463" y="2463977"/>
            <a:ext cx="171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1"/>
          <p:cNvCxnSpPr/>
          <p:nvPr/>
        </p:nvCxnSpPr>
        <p:spPr>
          <a:xfrm>
            <a:off x="7064075" y="2884475"/>
            <a:ext cx="0" cy="49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1"/>
          <p:cNvSpPr/>
          <p:nvPr/>
        </p:nvSpPr>
        <p:spPr>
          <a:xfrm>
            <a:off x="124300" y="3377675"/>
            <a:ext cx="4987500" cy="1529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OPERATIONS</a:t>
            </a:r>
            <a:r>
              <a:rPr lang="en" sz="2400"/>
              <a:t> </a:t>
            </a:r>
            <a:endParaRPr sz="2400"/>
          </a:p>
        </p:txBody>
      </p:sp>
      <p:sp>
        <p:nvSpPr>
          <p:cNvPr id="73" name="Google Shape;73;p15"/>
          <p:cNvSpPr txBox="1"/>
          <p:nvPr/>
        </p:nvSpPr>
        <p:spPr>
          <a:xfrm>
            <a:off x="0" y="6669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 u="sng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Pipeline operations are surprisingly simple</a:t>
            </a:r>
            <a:endParaRPr sz="1600" u="sng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Identical operations which are applied on an arbitrary amount of rows.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Filtering.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Sorting.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Counting.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Transforming.	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Joining.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Grouping.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Reducing.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b="1"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Aggregating.</a:t>
            </a:r>
            <a:endParaRPr b="1"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Many simple operations are chained together to form complex pipelines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The output of the former operation is the input to the latter..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Each operation is independent from the others.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Receive input, produce output.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Can be scaled infinitely through simple replication.</a:t>
            </a:r>
            <a:endParaRPr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300" y="951026"/>
            <a:ext cx="1382600" cy="394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STREAMING VS. BATCHING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329" name="Google Shape;329;p4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STREAMING</a:t>
            </a:r>
            <a:endParaRPr sz="2400"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89" y="866949"/>
            <a:ext cx="6706627" cy="39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2957850" y="764975"/>
            <a:ext cx="4859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REQUIRES “ENOUGH” RESOURCES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 OPTIMIZATION</a:t>
            </a:r>
            <a:endParaRPr sz="2400"/>
          </a:p>
        </p:txBody>
      </p:sp>
      <p:sp>
        <p:nvSpPr>
          <p:cNvPr id="338" name="Google Shape;338;p44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BATCHING</a:t>
            </a:r>
            <a:endParaRPr sz="2400"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00" y="1012674"/>
            <a:ext cx="8400200" cy="352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44"/>
          <p:cNvCxnSpPr/>
          <p:nvPr/>
        </p:nvCxnSpPr>
        <p:spPr>
          <a:xfrm>
            <a:off x="5755475" y="2411475"/>
            <a:ext cx="0" cy="20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4"/>
          <p:cNvSpPr txBox="1"/>
          <p:nvPr/>
        </p:nvSpPr>
        <p:spPr>
          <a:xfrm>
            <a:off x="2069050" y="735800"/>
            <a:ext cx="48594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USES ALL AVAILABLE RESOURCES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	ONE STAGE PER TIME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MICROBATCHING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DOES IT MEAN?</a:t>
            </a:r>
            <a:endParaRPr sz="2400"/>
          </a:p>
        </p:txBody>
      </p:sp>
      <p:sp>
        <p:nvSpPr>
          <p:cNvPr id="353" name="Google Shape;353;p4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MICROBATCHING</a:t>
            </a:r>
            <a:endParaRPr sz="2400"/>
          </a:p>
        </p:txBody>
      </p:sp>
      <p:sp>
        <p:nvSpPr>
          <p:cNvPr id="354" name="Google Shape;354;p46"/>
          <p:cNvSpPr txBox="1"/>
          <p:nvPr/>
        </p:nvSpPr>
        <p:spPr>
          <a:xfrm>
            <a:off x="0" y="666900"/>
            <a:ext cx="9144000" cy="4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Some use-cases are extremely time sensitive.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Out-of-order data ruins the process.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What timestamp do we trust?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When a message arrives into the Kafka message queue?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The timestamp that is attached to the message?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No two devices are identically synchronized.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Even in a hypothetical scenario, over time, synced devices would start drifting unpredictably.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Addressing such temporal problems is complicated.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Forego true real-time processing for some form of microbatching.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Aggregate data for n seconds.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Then sort and process the batch in-order.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Custom solutions are very difficult to implement.</a:t>
            </a:r>
            <a:endParaRPr sz="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Flink “watermarking” solves this problem for us.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/>
        </p:nvSpPr>
        <p:spPr>
          <a:xfrm>
            <a:off x="0" y="12765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650" y="1210501"/>
            <a:ext cx="6400799" cy="35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WINDOW BY COUNT</a:t>
            </a:r>
            <a:endParaRPr sz="2400"/>
          </a:p>
        </p:txBody>
      </p:sp>
      <p:sp>
        <p:nvSpPr>
          <p:cNvPr id="363" name="Google Shape;363;p4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MICROBATCHING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/>
        </p:nvSpPr>
        <p:spPr>
          <a:xfrm>
            <a:off x="0" y="12765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1772"/>
            <a:ext cx="8229601" cy="319925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OVERLAPPING WINDOWS</a:t>
            </a:r>
            <a:endParaRPr sz="2400"/>
          </a:p>
        </p:txBody>
      </p:sp>
      <p:sp>
        <p:nvSpPr>
          <p:cNvPr id="372" name="Google Shape;372;p48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MICROBATCHING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/>
        </p:nvSpPr>
        <p:spPr>
          <a:xfrm>
            <a:off x="0" y="12765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650" y="1243584"/>
            <a:ext cx="6400799" cy="347563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SESSION WINDOWS</a:t>
            </a:r>
            <a:endParaRPr sz="2400"/>
          </a:p>
        </p:txBody>
      </p:sp>
      <p:sp>
        <p:nvSpPr>
          <p:cNvPr id="381" name="Google Shape;381;p4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MICROBATCHING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FLINK GUI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/>
          <p:nvPr/>
        </p:nvSpPr>
        <p:spPr>
          <a:xfrm>
            <a:off x="1787300" y="1464200"/>
            <a:ext cx="1677900" cy="1012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395" name="Google Shape;395;p5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INFINITE HORIZONTAL SCALING</a:t>
            </a:r>
            <a:endParaRPr sz="2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8" y="925249"/>
            <a:ext cx="8796426" cy="38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2"/>
          <p:cNvSpPr/>
          <p:nvPr/>
        </p:nvSpPr>
        <p:spPr>
          <a:xfrm>
            <a:off x="1671550" y="2216575"/>
            <a:ext cx="1822500" cy="11286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5469950" y="2563775"/>
            <a:ext cx="1930500" cy="716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05" name="Google Shape;405;p52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/>
          <p:nvPr/>
        </p:nvSpPr>
        <p:spPr>
          <a:xfrm>
            <a:off x="1751125" y="3200425"/>
            <a:ext cx="1822500" cy="11286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6475500" y="3569325"/>
            <a:ext cx="1930500" cy="716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15" name="Google Shape;415;p5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4"/>
          <p:cNvSpPr/>
          <p:nvPr/>
        </p:nvSpPr>
        <p:spPr>
          <a:xfrm>
            <a:off x="2026025" y="2129725"/>
            <a:ext cx="1685100" cy="304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4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24" name="Google Shape;424;p54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5"/>
          <p:cNvSpPr/>
          <p:nvPr/>
        </p:nvSpPr>
        <p:spPr>
          <a:xfrm>
            <a:off x="5998200" y="1970600"/>
            <a:ext cx="1808100" cy="289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33" name="Google Shape;433;p55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/>
          <p:nvPr/>
        </p:nvSpPr>
        <p:spPr>
          <a:xfrm>
            <a:off x="1809625" y="2281650"/>
            <a:ext cx="2190900" cy="405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42" name="Google Shape;442;p5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7"/>
          <p:cNvSpPr/>
          <p:nvPr/>
        </p:nvSpPr>
        <p:spPr>
          <a:xfrm>
            <a:off x="1744500" y="2947200"/>
            <a:ext cx="1482000" cy="1967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51" name="Google Shape;451;p5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738950" y="2563825"/>
            <a:ext cx="1076700" cy="3183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8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60" name="Google Shape;460;p58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9"/>
          <p:cNvSpPr/>
          <p:nvPr/>
        </p:nvSpPr>
        <p:spPr>
          <a:xfrm>
            <a:off x="723400" y="2708475"/>
            <a:ext cx="1251600" cy="462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69" name="Google Shape;469;p5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0"/>
          <p:cNvSpPr/>
          <p:nvPr/>
        </p:nvSpPr>
        <p:spPr>
          <a:xfrm>
            <a:off x="7306975" y="1493600"/>
            <a:ext cx="1251600" cy="462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0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0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78" name="Google Shape;478;p60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/>
          <p:nvPr/>
        </p:nvSpPr>
        <p:spPr>
          <a:xfrm>
            <a:off x="1780550" y="1855825"/>
            <a:ext cx="1800300" cy="910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87" name="Google Shape;487;p6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89" name="Google Shape;89;p1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NAIVE MICROSERVICE IMPL.</a:t>
            </a:r>
            <a:endParaRPr sz="2400"/>
          </a:p>
        </p:txBody>
      </p:sp>
      <p:sp>
        <p:nvSpPr>
          <p:cNvPr id="90" name="Google Shape;90;p17"/>
          <p:cNvSpPr txBox="1"/>
          <p:nvPr/>
        </p:nvSpPr>
        <p:spPr>
          <a:xfrm>
            <a:off x="0" y="6669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Platform agnostic design: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Numeric computation:	C++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Machine learning:		Python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Database management:	Java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Self-contained services: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Breaking one service does not contaminate the others.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Allows to optimize system exactly where it needs it.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Has some glaring problems at scale: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Massive overhead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Large docker environments containers.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Massive dependency duplication for “small” tasks.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Moving data across services increases latency.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575" y="1147125"/>
            <a:ext cx="3657600" cy="26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2"/>
          <p:cNvSpPr/>
          <p:nvPr/>
        </p:nvSpPr>
        <p:spPr>
          <a:xfrm>
            <a:off x="7198975" y="1938525"/>
            <a:ext cx="657300" cy="675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2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2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496" name="Google Shape;496;p62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3"/>
          <p:cNvSpPr/>
          <p:nvPr/>
        </p:nvSpPr>
        <p:spPr>
          <a:xfrm>
            <a:off x="1910800" y="2007725"/>
            <a:ext cx="1062600" cy="433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05" name="Google Shape;505;p6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/>
          <p:nvPr/>
        </p:nvSpPr>
        <p:spPr>
          <a:xfrm>
            <a:off x="5000225" y="2233125"/>
            <a:ext cx="787200" cy="352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4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4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14" name="Google Shape;514;p64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5"/>
          <p:cNvSpPr/>
          <p:nvPr/>
        </p:nvSpPr>
        <p:spPr>
          <a:xfrm>
            <a:off x="1998525" y="2432175"/>
            <a:ext cx="1018200" cy="352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5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23" name="Google Shape;523;p65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6"/>
          <p:cNvSpPr/>
          <p:nvPr/>
        </p:nvSpPr>
        <p:spPr>
          <a:xfrm>
            <a:off x="5044100" y="2562400"/>
            <a:ext cx="1018200" cy="352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6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6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32" name="Google Shape;532;p66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7"/>
          <p:cNvSpPr/>
          <p:nvPr/>
        </p:nvSpPr>
        <p:spPr>
          <a:xfrm>
            <a:off x="7416000" y="1139625"/>
            <a:ext cx="1062600" cy="433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7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7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41" name="Google Shape;541;p67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8"/>
          <p:cNvSpPr/>
          <p:nvPr/>
        </p:nvSpPr>
        <p:spPr>
          <a:xfrm>
            <a:off x="2099375" y="1805675"/>
            <a:ext cx="975300" cy="251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8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8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50" name="Google Shape;550;p68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/>
          <p:nvPr/>
        </p:nvSpPr>
        <p:spPr>
          <a:xfrm>
            <a:off x="2873425" y="2051600"/>
            <a:ext cx="584400" cy="3024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9"/>
          <p:cNvSpPr/>
          <p:nvPr/>
        </p:nvSpPr>
        <p:spPr>
          <a:xfrm>
            <a:off x="1427075" y="2565900"/>
            <a:ext cx="1764600" cy="875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60" name="Google Shape;560;p6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0"/>
          <p:cNvSpPr/>
          <p:nvPr/>
        </p:nvSpPr>
        <p:spPr>
          <a:xfrm>
            <a:off x="2873425" y="2051600"/>
            <a:ext cx="584400" cy="3024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0"/>
          <p:cNvSpPr/>
          <p:nvPr/>
        </p:nvSpPr>
        <p:spPr>
          <a:xfrm>
            <a:off x="5268375" y="2717825"/>
            <a:ext cx="584400" cy="3024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0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70" name="Google Shape;570;p70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1"/>
          <p:cNvSpPr/>
          <p:nvPr/>
        </p:nvSpPr>
        <p:spPr>
          <a:xfrm>
            <a:off x="1614625" y="3446350"/>
            <a:ext cx="1076400" cy="1432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79" name="Google Shape;579;p7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0" y="990800"/>
            <a:ext cx="91440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PROCESSING ENGINES</a:t>
            </a:r>
            <a:endParaRPr sz="3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/>
          <p:nvPr/>
        </p:nvSpPr>
        <p:spPr>
          <a:xfrm>
            <a:off x="1228800" y="1623350"/>
            <a:ext cx="7494600" cy="2314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2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2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88" name="Google Shape;588;p72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3"/>
          <p:cNvSpPr/>
          <p:nvPr/>
        </p:nvSpPr>
        <p:spPr>
          <a:xfrm>
            <a:off x="1974925" y="2426350"/>
            <a:ext cx="665400" cy="375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3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3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597" name="Google Shape;597;p73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234440"/>
            <a:ext cx="7589521" cy="35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4"/>
          <p:cNvSpPr/>
          <p:nvPr/>
        </p:nvSpPr>
        <p:spPr>
          <a:xfrm>
            <a:off x="6416700" y="2259975"/>
            <a:ext cx="1345500" cy="1222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4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4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FLINK GUI</a:t>
            </a:r>
            <a:endParaRPr sz="2400"/>
          </a:p>
        </p:txBody>
      </p:sp>
      <p:sp>
        <p:nvSpPr>
          <p:cNvPr id="606" name="Google Shape;606;p74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"/>
          <p:cNvSpPr txBox="1"/>
          <p:nvPr>
            <p:ph type="ctrTitle"/>
          </p:nvPr>
        </p:nvSpPr>
        <p:spPr>
          <a:xfrm>
            <a:off x="671258" y="609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END</a:t>
            </a:r>
            <a:endParaRPr sz="3000"/>
          </a:p>
        </p:txBody>
      </p:sp>
      <p:sp>
        <p:nvSpPr>
          <p:cNvPr id="612" name="Google Shape;612;p75"/>
          <p:cNvSpPr txBox="1"/>
          <p:nvPr>
            <p:ph idx="1" type="subTitle"/>
          </p:nvPr>
        </p:nvSpPr>
        <p:spPr>
          <a:xfrm>
            <a:off x="671250" y="3174874"/>
            <a:ext cx="78015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FEFEF"/>
                </a:solidFill>
              </a:rPr>
              <a:t>John Wickström</a:t>
            </a:r>
            <a:endParaRPr sz="15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Aalto University, August 2024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103" name="Google Shape;103;p19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PROCESSING ENGINES</a:t>
            </a:r>
            <a:endParaRPr sz="2400"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666900"/>
            <a:ext cx="9144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All computation occurs inside the engine.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All operations share a dependency cache.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Many alternatives: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Apache Spark:	Old		Code &amp; console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Apache Flink:		Modern	Code &amp; GUI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Apache Druid:	New		Point and click GUI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00"/>
              <a:buFont typeface="Average"/>
              <a:buChar char="➔"/>
            </a:pPr>
            <a:r>
              <a:rPr lang="en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Apache Flink: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Hierarchy: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Job Manager:			Coordinating entity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Task Managers:		Executing entities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●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Task Slots:			Pipeline Operations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Jobs are submitted to the Job Manager.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Average"/>
              <a:buChar char="◆"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Tasks are distributed to the Task Managers.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400" y="1001975"/>
            <a:ext cx="3657599" cy="319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112" name="Google Shape;112;p20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THESIS INFRASTRUCTURE</a:t>
            </a:r>
            <a:endParaRPr sz="24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87" y="749325"/>
            <a:ext cx="7237827" cy="42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91450" y="0"/>
            <a:ext cx="47859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PROCESSING PIPELINES</a:t>
            </a:r>
            <a:endParaRPr sz="2400"/>
          </a:p>
        </p:txBody>
      </p:sp>
      <p:sp>
        <p:nvSpPr>
          <p:cNvPr id="120" name="Google Shape;120;p21"/>
          <p:cNvSpPr txBox="1"/>
          <p:nvPr>
            <p:ph idx="4294967295" type="title"/>
          </p:nvPr>
        </p:nvSpPr>
        <p:spPr>
          <a:xfrm>
            <a:off x="5074920" y="0"/>
            <a:ext cx="39777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THESIS INFRASTRUCTURE</a:t>
            </a:r>
            <a:endParaRPr sz="24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00" y="810325"/>
            <a:ext cx="5997199" cy="42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